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DM Sans Medium" panose="020B0604020202020204" charset="0"/>
      <p:regular r:id="rId10"/>
    </p:embeddedFon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2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image-1-2.svg>
</file>

<file path=ppt/media/image-1-4.svg>
</file>

<file path=ppt/media/image-1-6.svg>
</file>

<file path=ppt/media/image-2-3.svg>
</file>

<file path=ppt/media/image-2-5.svg>
</file>

<file path=ppt/media/image-2-7.sv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9027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-1-6.svg"/><Relationship Id="rId5" Type="http://schemas.openxmlformats.org/officeDocument/2006/relationships/image" Target="../media/image-1-4.svg"/><Relationship Id="rId4" Type="http://schemas.openxmlformats.org/officeDocument/2006/relationships/image" Target="../media/image-1-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-2-7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-2-5.svg"/><Relationship Id="rId5" Type="http://schemas.openxmlformats.org/officeDocument/2006/relationships/image" Target="../media/image-2-3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1395" y="535424"/>
            <a:ext cx="13001268" cy="608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Navigating the Future: Tech Trends for Local Government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81395" y="1533168"/>
            <a:ext cx="13267611" cy="934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how emerging technologies are reshaping local government services, offering unprecedented opportunities to enhance efficiency and citizen well-being. This presentation outlines a practical approach for city planners and officials to leverage innovation for a smarter, more responsive community.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81395" y="2759512"/>
            <a:ext cx="7259241" cy="486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Step 1: Research Emerging Technologies</a:t>
            </a:r>
            <a:endParaRPr lang="en-US" sz="30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681395" y="3538061"/>
            <a:ext cx="584002" cy="58400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81395" y="4365427"/>
            <a:ext cx="3055501" cy="365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&amp; Machine Learning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681395" y="4847273"/>
            <a:ext cx="42602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Predicts traffic patterns to ease congestion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681395" y="5538311"/>
            <a:ext cx="42602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Improves customer service via intelligent chatbots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681395" y="6229350"/>
            <a:ext cx="42602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Automates routine public service workflows</a:t>
            </a:r>
            <a:endParaRPr lang="en-US" sz="150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185053" y="3538061"/>
            <a:ext cx="584002" cy="58400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185053" y="4365427"/>
            <a:ext cx="3127891" cy="365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IoT (Internet of Things)</a:t>
            </a:r>
            <a:endParaRPr lang="en-US" sz="2250" dirty="0"/>
          </a:p>
        </p:txBody>
      </p:sp>
      <p:sp>
        <p:nvSpPr>
          <p:cNvPr id="12" name="Text 8"/>
          <p:cNvSpPr/>
          <p:nvPr/>
        </p:nvSpPr>
        <p:spPr>
          <a:xfrm>
            <a:off x="5185053" y="4847273"/>
            <a:ext cx="42602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Smart sensors for waste bins, streetlights, and water levels</a:t>
            </a:r>
            <a:endParaRPr lang="en-US" sz="1500" dirty="0"/>
          </a:p>
        </p:txBody>
      </p:sp>
      <p:sp>
        <p:nvSpPr>
          <p:cNvPr id="13" name="Text 9"/>
          <p:cNvSpPr/>
          <p:nvPr/>
        </p:nvSpPr>
        <p:spPr>
          <a:xfrm>
            <a:off x="5185053" y="5538311"/>
            <a:ext cx="4260294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Enables real-time environmental monitoring</a:t>
            </a:r>
            <a:endParaRPr lang="en-US" sz="1500" dirty="0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688711" y="3538061"/>
            <a:ext cx="584002" cy="584002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9688711" y="4365427"/>
            <a:ext cx="2920365" cy="3650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Smart Infrastructure</a:t>
            </a:r>
            <a:endParaRPr lang="en-US" sz="2250" dirty="0"/>
          </a:p>
        </p:txBody>
      </p:sp>
      <p:sp>
        <p:nvSpPr>
          <p:cNvPr id="16" name="Text 11"/>
          <p:cNvSpPr/>
          <p:nvPr/>
        </p:nvSpPr>
        <p:spPr>
          <a:xfrm>
            <a:off x="9688711" y="4847273"/>
            <a:ext cx="4260294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traffic light systems</a:t>
            </a:r>
            <a:endParaRPr lang="en-US" sz="1500" dirty="0"/>
          </a:p>
        </p:txBody>
      </p:sp>
      <p:sp>
        <p:nvSpPr>
          <p:cNvPr id="17" name="Text 12"/>
          <p:cNvSpPr/>
          <p:nvPr/>
        </p:nvSpPr>
        <p:spPr>
          <a:xfrm>
            <a:off x="9688711" y="5226844"/>
            <a:ext cx="4260294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Energy-efficient public buildings</a:t>
            </a:r>
            <a:endParaRPr lang="en-US" sz="1500" dirty="0"/>
          </a:p>
        </p:txBody>
      </p:sp>
      <p:sp>
        <p:nvSpPr>
          <p:cNvPr id="18" name="Text 13"/>
          <p:cNvSpPr/>
          <p:nvPr/>
        </p:nvSpPr>
        <p:spPr>
          <a:xfrm>
            <a:off x="9688711" y="5606415"/>
            <a:ext cx="4260294" cy="311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twins for advanced urban planning</a:t>
            </a:r>
            <a:endParaRPr lang="en-US" sz="1500" dirty="0"/>
          </a:p>
        </p:txBody>
      </p:sp>
      <p:sp>
        <p:nvSpPr>
          <p:cNvPr id="19" name="Text 14"/>
          <p:cNvSpPr/>
          <p:nvPr/>
        </p:nvSpPr>
        <p:spPr>
          <a:xfrm>
            <a:off x="681395" y="7071241"/>
            <a:ext cx="13267611" cy="622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helps summarize complex information quickly, transforming hours of research into actionable insights for effective decision-making and solution presentation.</a:t>
            </a:r>
            <a:endParaRPr lang="en-US" sz="1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5428" y="473750"/>
            <a:ext cx="7399139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Step 2: Identify Community Challenges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565428" y="1220867"/>
            <a:ext cx="8013144" cy="7754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AI helps us comprehensively identify key challenges faced by growing cities, ensuring no critical issues are overlooked. This demonstrates a deep understanding of real-world pain points to develop targeted solutions.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565428" y="2238613"/>
            <a:ext cx="8013144" cy="8077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Common Challenges Faced by Riverland City Council</a:t>
            </a:r>
            <a:endParaRPr lang="en-US" sz="2500" dirty="0"/>
          </a:p>
        </p:txBody>
      </p:sp>
      <p:sp>
        <p:nvSpPr>
          <p:cNvPr id="6" name="Shape 3"/>
          <p:cNvSpPr/>
          <p:nvPr/>
        </p:nvSpPr>
        <p:spPr>
          <a:xfrm>
            <a:off x="565428" y="3530918"/>
            <a:ext cx="3925848" cy="1561267"/>
          </a:xfrm>
          <a:prstGeom prst="roundRect">
            <a:avLst>
              <a:gd name="adj" fmla="val 7028"/>
            </a:avLst>
          </a:prstGeom>
          <a:solidFill>
            <a:srgbClr val="2D3133"/>
          </a:solidFill>
          <a:ln/>
        </p:spPr>
      </p:sp>
      <p:sp>
        <p:nvSpPr>
          <p:cNvPr id="7" name="Shape 4"/>
          <p:cNvSpPr/>
          <p:nvPr/>
        </p:nvSpPr>
        <p:spPr>
          <a:xfrm>
            <a:off x="565428" y="3508058"/>
            <a:ext cx="3925848" cy="91440"/>
          </a:xfrm>
          <a:prstGeom prst="roundRect">
            <a:avLst>
              <a:gd name="adj" fmla="val 26504"/>
            </a:avLst>
          </a:prstGeom>
          <a:solidFill>
            <a:srgbClr val="AC9EF5"/>
          </a:solidFill>
          <a:ln/>
        </p:spPr>
      </p:sp>
      <p:sp>
        <p:nvSpPr>
          <p:cNvPr id="8" name="Shape 5"/>
          <p:cNvSpPr/>
          <p:nvPr/>
        </p:nvSpPr>
        <p:spPr>
          <a:xfrm>
            <a:off x="2286000" y="3288625"/>
            <a:ext cx="484584" cy="484584"/>
          </a:xfrm>
          <a:prstGeom prst="roundRect">
            <a:avLst>
              <a:gd name="adj" fmla="val 188698"/>
            </a:avLst>
          </a:prstGeom>
          <a:solidFill>
            <a:srgbClr val="AC9EF5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2431375" y="3433882"/>
            <a:ext cx="193834" cy="19383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49737" y="3934778"/>
            <a:ext cx="2423398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Traffic Congestion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749737" y="4334470"/>
            <a:ext cx="3557230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 peak-hour delays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749737" y="4649391"/>
            <a:ext cx="3557230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real-time traffic data</a:t>
            </a:r>
            <a:endParaRPr lang="en-US" sz="1250" dirty="0"/>
          </a:p>
        </p:txBody>
      </p:sp>
      <p:sp>
        <p:nvSpPr>
          <p:cNvPr id="13" name="Shape 9"/>
          <p:cNvSpPr/>
          <p:nvPr/>
        </p:nvSpPr>
        <p:spPr>
          <a:xfrm>
            <a:off x="4652724" y="3530918"/>
            <a:ext cx="3925848" cy="1561267"/>
          </a:xfrm>
          <a:prstGeom prst="roundRect">
            <a:avLst>
              <a:gd name="adj" fmla="val 7028"/>
            </a:avLst>
          </a:prstGeom>
          <a:solidFill>
            <a:srgbClr val="2D3133"/>
          </a:solidFill>
          <a:ln/>
        </p:spPr>
      </p:sp>
      <p:sp>
        <p:nvSpPr>
          <p:cNvPr id="14" name="Shape 10"/>
          <p:cNvSpPr/>
          <p:nvPr/>
        </p:nvSpPr>
        <p:spPr>
          <a:xfrm>
            <a:off x="4652724" y="3508058"/>
            <a:ext cx="3925848" cy="91440"/>
          </a:xfrm>
          <a:prstGeom prst="roundRect">
            <a:avLst>
              <a:gd name="adj" fmla="val 26504"/>
            </a:avLst>
          </a:prstGeom>
          <a:solidFill>
            <a:srgbClr val="AC9EF5"/>
          </a:solidFill>
          <a:ln/>
        </p:spPr>
      </p:sp>
      <p:sp>
        <p:nvSpPr>
          <p:cNvPr id="15" name="Shape 11"/>
          <p:cNvSpPr/>
          <p:nvPr/>
        </p:nvSpPr>
        <p:spPr>
          <a:xfrm>
            <a:off x="6373297" y="3288625"/>
            <a:ext cx="484584" cy="484584"/>
          </a:xfrm>
          <a:prstGeom prst="roundRect">
            <a:avLst>
              <a:gd name="adj" fmla="val 188698"/>
            </a:avLst>
          </a:prstGeom>
          <a:solidFill>
            <a:srgbClr val="AC9EF5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518672" y="3433882"/>
            <a:ext cx="193834" cy="19383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4837033" y="3934778"/>
            <a:ext cx="304561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Waste Management Issues</a:t>
            </a:r>
            <a:endParaRPr lang="en-US" sz="1900" dirty="0"/>
          </a:p>
        </p:txBody>
      </p:sp>
      <p:sp>
        <p:nvSpPr>
          <p:cNvPr id="18" name="Text 13"/>
          <p:cNvSpPr/>
          <p:nvPr/>
        </p:nvSpPr>
        <p:spPr>
          <a:xfrm>
            <a:off x="4837033" y="4334470"/>
            <a:ext cx="3557230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Frequent overflowing public bins</a:t>
            </a:r>
            <a:endParaRPr lang="en-US" sz="1250" dirty="0"/>
          </a:p>
        </p:txBody>
      </p:sp>
      <p:sp>
        <p:nvSpPr>
          <p:cNvPr id="19" name="Text 14"/>
          <p:cNvSpPr/>
          <p:nvPr/>
        </p:nvSpPr>
        <p:spPr>
          <a:xfrm>
            <a:off x="4837033" y="4649391"/>
            <a:ext cx="3557230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Inefficient and irregular collection cycles</a:t>
            </a:r>
            <a:endParaRPr lang="en-US" sz="1250" dirty="0"/>
          </a:p>
        </p:txBody>
      </p:sp>
      <p:sp>
        <p:nvSpPr>
          <p:cNvPr id="20" name="Shape 15"/>
          <p:cNvSpPr/>
          <p:nvPr/>
        </p:nvSpPr>
        <p:spPr>
          <a:xfrm>
            <a:off x="565428" y="5495925"/>
            <a:ext cx="8013144" cy="1561267"/>
          </a:xfrm>
          <a:prstGeom prst="roundRect">
            <a:avLst>
              <a:gd name="adj" fmla="val 7028"/>
            </a:avLst>
          </a:prstGeom>
          <a:solidFill>
            <a:srgbClr val="2D3133"/>
          </a:solidFill>
          <a:ln/>
        </p:spPr>
      </p:sp>
      <p:sp>
        <p:nvSpPr>
          <p:cNvPr id="21" name="Shape 16"/>
          <p:cNvSpPr/>
          <p:nvPr/>
        </p:nvSpPr>
        <p:spPr>
          <a:xfrm>
            <a:off x="565428" y="5473065"/>
            <a:ext cx="8013144" cy="91440"/>
          </a:xfrm>
          <a:prstGeom prst="roundRect">
            <a:avLst>
              <a:gd name="adj" fmla="val 26504"/>
            </a:avLst>
          </a:prstGeom>
          <a:solidFill>
            <a:srgbClr val="AC9EF5"/>
          </a:solidFill>
          <a:ln/>
        </p:spPr>
      </p:sp>
      <p:sp>
        <p:nvSpPr>
          <p:cNvPr id="22" name="Shape 17"/>
          <p:cNvSpPr/>
          <p:nvPr/>
        </p:nvSpPr>
        <p:spPr>
          <a:xfrm>
            <a:off x="4329708" y="5253633"/>
            <a:ext cx="484584" cy="484584"/>
          </a:xfrm>
          <a:prstGeom prst="roundRect">
            <a:avLst>
              <a:gd name="adj" fmla="val 188698"/>
            </a:avLst>
          </a:prstGeom>
          <a:solidFill>
            <a:srgbClr val="AC9EF5"/>
          </a:solidFill>
          <a:ln/>
        </p:spPr>
      </p:sp>
      <p:pic>
        <p:nvPicPr>
          <p:cNvPr id="23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475083" y="5398889"/>
            <a:ext cx="193834" cy="193834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749737" y="5899785"/>
            <a:ext cx="2656046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Public Safety Concerns</a:t>
            </a:r>
            <a:endParaRPr lang="en-US" sz="1900" dirty="0"/>
          </a:p>
        </p:txBody>
      </p:sp>
      <p:sp>
        <p:nvSpPr>
          <p:cNvPr id="25" name="Text 19"/>
          <p:cNvSpPr/>
          <p:nvPr/>
        </p:nvSpPr>
        <p:spPr>
          <a:xfrm>
            <a:off x="749737" y="6299478"/>
            <a:ext cx="7644527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Insufficiently lit areas increasing risks</a:t>
            </a:r>
            <a:endParaRPr lang="en-US" sz="1250" dirty="0"/>
          </a:p>
        </p:txBody>
      </p:sp>
      <p:sp>
        <p:nvSpPr>
          <p:cNvPr id="26" name="Text 20"/>
          <p:cNvSpPr/>
          <p:nvPr/>
        </p:nvSpPr>
        <p:spPr>
          <a:xfrm>
            <a:off x="749737" y="6614398"/>
            <a:ext cx="7644527" cy="258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Slow emergency response times impacting outcomes</a:t>
            </a:r>
            <a:endParaRPr lang="en-US" sz="1250" dirty="0"/>
          </a:p>
        </p:txBody>
      </p:sp>
      <p:sp>
        <p:nvSpPr>
          <p:cNvPr id="27" name="Text 21"/>
          <p:cNvSpPr/>
          <p:nvPr/>
        </p:nvSpPr>
        <p:spPr>
          <a:xfrm>
            <a:off x="565428" y="7238881"/>
            <a:ext cx="8013144" cy="516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challenges were identified as high-impact areas for improvement within Riverland City, providing clear targets for technological intervention.</a:t>
            </a:r>
            <a:endParaRPr lang="en-US" sz="12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0526" y="405884"/>
            <a:ext cx="545091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Step 3: Connect Technology to Solutions</a:t>
            </a:r>
            <a:endParaRPr lang="en-US" sz="2250" dirty="0"/>
          </a:p>
        </p:txBody>
      </p:sp>
      <p:sp>
        <p:nvSpPr>
          <p:cNvPr id="3" name="Text 1"/>
          <p:cNvSpPr/>
          <p:nvPr/>
        </p:nvSpPr>
        <p:spPr>
          <a:xfrm>
            <a:off x="400526" y="992267"/>
            <a:ext cx="13829348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Connecting technology to real-world problems demonstrates a solution-oriented approach, focusing on tangible benefits rather than just technical capabilities. This resonates deeply with stakeholders.</a:t>
            </a:r>
            <a:endParaRPr lang="en-US" sz="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6" y="1303973"/>
            <a:ext cx="572214" cy="9179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87160" y="1418392"/>
            <a:ext cx="2508171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AI + ML for Traffic Management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087160" y="1701522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Predicts peak congestion times accurately</a:t>
            </a:r>
            <a:endParaRPr lang="en-US" sz="900" dirty="0"/>
          </a:p>
        </p:txBody>
      </p:sp>
      <p:sp>
        <p:nvSpPr>
          <p:cNvPr id="7" name="Text 4"/>
          <p:cNvSpPr/>
          <p:nvPr/>
        </p:nvSpPr>
        <p:spPr>
          <a:xfrm>
            <a:off x="1087160" y="1924526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Dynamically adjusts traffic lights to optimize flow</a:t>
            </a:r>
            <a:endParaRPr lang="en-US" sz="9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526" y="2221944"/>
            <a:ext cx="572214" cy="91797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87160" y="2336363"/>
            <a:ext cx="3544967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IoT Sensors for Smarter Waste Management</a:t>
            </a:r>
            <a:endParaRPr lang="en-US" sz="1350" dirty="0"/>
          </a:p>
        </p:txBody>
      </p:sp>
      <p:sp>
        <p:nvSpPr>
          <p:cNvPr id="10" name="Text 6"/>
          <p:cNvSpPr/>
          <p:nvPr/>
        </p:nvSpPr>
        <p:spPr>
          <a:xfrm>
            <a:off x="1087160" y="2619494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Sensors alert staff when bins are full</a:t>
            </a:r>
            <a:endParaRPr lang="en-US" sz="900" dirty="0"/>
          </a:p>
        </p:txBody>
      </p:sp>
      <p:sp>
        <p:nvSpPr>
          <p:cNvPr id="11" name="Text 7"/>
          <p:cNvSpPr/>
          <p:nvPr/>
        </p:nvSpPr>
        <p:spPr>
          <a:xfrm>
            <a:off x="1087160" y="2842498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Reduces collection costs and citizen complaints</a:t>
            </a:r>
            <a:endParaRPr lang="en-US" sz="90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526" y="3139916"/>
            <a:ext cx="572214" cy="91797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87160" y="3254335"/>
            <a:ext cx="3006328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Smart Infrastructure for Safer Streets</a:t>
            </a:r>
            <a:endParaRPr lang="en-US" sz="1350" dirty="0"/>
          </a:p>
        </p:txBody>
      </p:sp>
      <p:sp>
        <p:nvSpPr>
          <p:cNvPr id="14" name="Text 9"/>
          <p:cNvSpPr/>
          <p:nvPr/>
        </p:nvSpPr>
        <p:spPr>
          <a:xfrm>
            <a:off x="1087160" y="3537466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Adaptive lighting adjusts based on movement and time</a:t>
            </a:r>
            <a:endParaRPr lang="en-US" sz="900" dirty="0"/>
          </a:p>
        </p:txBody>
      </p:sp>
      <p:sp>
        <p:nvSpPr>
          <p:cNvPr id="15" name="Text 10"/>
          <p:cNvSpPr/>
          <p:nvPr/>
        </p:nvSpPr>
        <p:spPr>
          <a:xfrm>
            <a:off x="1087160" y="3760470"/>
            <a:ext cx="13142714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Connected systems ensure faster emergency response</a:t>
            </a:r>
            <a:endParaRPr lang="en-US" sz="900" dirty="0"/>
          </a:p>
        </p:txBody>
      </p:sp>
      <p:sp>
        <p:nvSpPr>
          <p:cNvPr id="16" name="Text 11"/>
          <p:cNvSpPr/>
          <p:nvPr/>
        </p:nvSpPr>
        <p:spPr>
          <a:xfrm>
            <a:off x="400526" y="4229457"/>
            <a:ext cx="4090987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7F7F8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Roadmap for Smart City Development</a:t>
            </a:r>
            <a:endParaRPr lang="en-US" sz="1800" dirty="0"/>
          </a:p>
        </p:txBody>
      </p:sp>
      <p:sp>
        <p:nvSpPr>
          <p:cNvPr id="17" name="Shape 12"/>
          <p:cNvSpPr/>
          <p:nvPr/>
        </p:nvSpPr>
        <p:spPr>
          <a:xfrm>
            <a:off x="7307580" y="4687014"/>
            <a:ext cx="15240" cy="2824996"/>
          </a:xfrm>
          <a:prstGeom prst="roundRect">
            <a:avLst>
              <a:gd name="adj" fmla="val 112645"/>
            </a:avLst>
          </a:prstGeom>
          <a:solidFill>
            <a:srgbClr val="65696B"/>
          </a:solidFill>
          <a:ln/>
        </p:spPr>
      </p:sp>
      <p:sp>
        <p:nvSpPr>
          <p:cNvPr id="18" name="Shape 13"/>
          <p:cNvSpPr/>
          <p:nvPr/>
        </p:nvSpPr>
        <p:spPr>
          <a:xfrm>
            <a:off x="6858476" y="4808101"/>
            <a:ext cx="343257" cy="15240"/>
          </a:xfrm>
          <a:prstGeom prst="roundRect">
            <a:avLst>
              <a:gd name="adj" fmla="val 112645"/>
            </a:avLst>
          </a:prstGeom>
          <a:solidFill>
            <a:srgbClr val="65696B"/>
          </a:solidFill>
          <a:ln/>
        </p:spPr>
      </p:sp>
      <p:sp>
        <p:nvSpPr>
          <p:cNvPr id="19" name="Shape 14"/>
          <p:cNvSpPr/>
          <p:nvPr/>
        </p:nvSpPr>
        <p:spPr>
          <a:xfrm>
            <a:off x="7186493" y="4687014"/>
            <a:ext cx="257413" cy="257413"/>
          </a:xfrm>
          <a:prstGeom prst="roundRect">
            <a:avLst>
              <a:gd name="adj" fmla="val 6669"/>
            </a:avLst>
          </a:prstGeom>
          <a:solidFill>
            <a:srgbClr val="4C5052"/>
          </a:solidFill>
          <a:ln/>
        </p:spPr>
      </p:sp>
      <p:sp>
        <p:nvSpPr>
          <p:cNvPr id="20" name="Text 15"/>
          <p:cNvSpPr/>
          <p:nvPr/>
        </p:nvSpPr>
        <p:spPr>
          <a:xfrm>
            <a:off x="7229415" y="4708446"/>
            <a:ext cx="171569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1350" dirty="0"/>
          </a:p>
        </p:txBody>
      </p:sp>
      <p:sp>
        <p:nvSpPr>
          <p:cNvPr id="21" name="Text 16"/>
          <p:cNvSpPr/>
          <p:nvPr/>
        </p:nvSpPr>
        <p:spPr>
          <a:xfrm>
            <a:off x="5312450" y="4726305"/>
            <a:ext cx="1430536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Assessment</a:t>
            </a:r>
            <a:endParaRPr lang="en-US" sz="1100" dirty="0"/>
          </a:p>
        </p:txBody>
      </p:sp>
      <p:sp>
        <p:nvSpPr>
          <p:cNvPr id="22" name="Text 17"/>
          <p:cNvSpPr/>
          <p:nvPr/>
        </p:nvSpPr>
        <p:spPr>
          <a:xfrm>
            <a:off x="400526" y="4973717"/>
            <a:ext cx="634245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priority areas and specific needs.</a:t>
            </a:r>
            <a:endParaRPr lang="en-US" sz="900" dirty="0"/>
          </a:p>
        </p:txBody>
      </p:sp>
      <p:sp>
        <p:nvSpPr>
          <p:cNvPr id="23" name="Shape 18"/>
          <p:cNvSpPr/>
          <p:nvPr/>
        </p:nvSpPr>
        <p:spPr>
          <a:xfrm>
            <a:off x="7428667" y="5494615"/>
            <a:ext cx="343257" cy="15240"/>
          </a:xfrm>
          <a:prstGeom prst="roundRect">
            <a:avLst>
              <a:gd name="adj" fmla="val 112645"/>
            </a:avLst>
          </a:prstGeom>
          <a:solidFill>
            <a:srgbClr val="65696B"/>
          </a:solidFill>
          <a:ln/>
        </p:spPr>
      </p:sp>
      <p:sp>
        <p:nvSpPr>
          <p:cNvPr id="24" name="Shape 19"/>
          <p:cNvSpPr/>
          <p:nvPr/>
        </p:nvSpPr>
        <p:spPr>
          <a:xfrm>
            <a:off x="7186493" y="5373529"/>
            <a:ext cx="257413" cy="257413"/>
          </a:xfrm>
          <a:prstGeom prst="roundRect">
            <a:avLst>
              <a:gd name="adj" fmla="val 6669"/>
            </a:avLst>
          </a:prstGeom>
          <a:solidFill>
            <a:srgbClr val="4C5052"/>
          </a:solidFill>
          <a:ln/>
        </p:spPr>
      </p:sp>
      <p:sp>
        <p:nvSpPr>
          <p:cNvPr id="25" name="Text 20"/>
          <p:cNvSpPr/>
          <p:nvPr/>
        </p:nvSpPr>
        <p:spPr>
          <a:xfrm>
            <a:off x="7229415" y="5394960"/>
            <a:ext cx="171569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1350" dirty="0"/>
          </a:p>
        </p:txBody>
      </p:sp>
      <p:sp>
        <p:nvSpPr>
          <p:cNvPr id="26" name="Text 21"/>
          <p:cNvSpPr/>
          <p:nvPr/>
        </p:nvSpPr>
        <p:spPr>
          <a:xfrm>
            <a:off x="7887414" y="5412819"/>
            <a:ext cx="1430536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Pilot Projects</a:t>
            </a:r>
            <a:endParaRPr lang="en-US" sz="1100" dirty="0"/>
          </a:p>
        </p:txBody>
      </p:sp>
      <p:sp>
        <p:nvSpPr>
          <p:cNvPr id="27" name="Text 22"/>
          <p:cNvSpPr/>
          <p:nvPr/>
        </p:nvSpPr>
        <p:spPr>
          <a:xfrm>
            <a:off x="7887414" y="5660231"/>
            <a:ext cx="634245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Test small-scale solutions in controlled environments.</a:t>
            </a:r>
            <a:endParaRPr lang="en-US" sz="900" dirty="0"/>
          </a:p>
        </p:txBody>
      </p:sp>
      <p:sp>
        <p:nvSpPr>
          <p:cNvPr id="28" name="Shape 23"/>
          <p:cNvSpPr/>
          <p:nvPr/>
        </p:nvSpPr>
        <p:spPr>
          <a:xfrm>
            <a:off x="6858476" y="6086356"/>
            <a:ext cx="343257" cy="15240"/>
          </a:xfrm>
          <a:prstGeom prst="roundRect">
            <a:avLst>
              <a:gd name="adj" fmla="val 112645"/>
            </a:avLst>
          </a:prstGeom>
          <a:solidFill>
            <a:srgbClr val="65696B"/>
          </a:solidFill>
          <a:ln/>
        </p:spPr>
      </p:sp>
      <p:sp>
        <p:nvSpPr>
          <p:cNvPr id="29" name="Shape 24"/>
          <p:cNvSpPr/>
          <p:nvPr/>
        </p:nvSpPr>
        <p:spPr>
          <a:xfrm>
            <a:off x="7186493" y="5965269"/>
            <a:ext cx="257413" cy="257413"/>
          </a:xfrm>
          <a:prstGeom prst="roundRect">
            <a:avLst>
              <a:gd name="adj" fmla="val 6669"/>
            </a:avLst>
          </a:prstGeom>
          <a:solidFill>
            <a:srgbClr val="4C5052"/>
          </a:solidFill>
          <a:ln/>
        </p:spPr>
      </p:sp>
      <p:sp>
        <p:nvSpPr>
          <p:cNvPr id="30" name="Text 25"/>
          <p:cNvSpPr/>
          <p:nvPr/>
        </p:nvSpPr>
        <p:spPr>
          <a:xfrm>
            <a:off x="7229415" y="5986701"/>
            <a:ext cx="171569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1350" dirty="0"/>
          </a:p>
        </p:txBody>
      </p:sp>
      <p:sp>
        <p:nvSpPr>
          <p:cNvPr id="31" name="Text 26"/>
          <p:cNvSpPr/>
          <p:nvPr/>
        </p:nvSpPr>
        <p:spPr>
          <a:xfrm>
            <a:off x="5312450" y="6004560"/>
            <a:ext cx="1430536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Deployment</a:t>
            </a:r>
            <a:endParaRPr lang="en-US" sz="1100" dirty="0"/>
          </a:p>
        </p:txBody>
      </p:sp>
      <p:sp>
        <p:nvSpPr>
          <p:cNvPr id="32" name="Text 27"/>
          <p:cNvSpPr/>
          <p:nvPr/>
        </p:nvSpPr>
        <p:spPr>
          <a:xfrm>
            <a:off x="400526" y="6251972"/>
            <a:ext cx="634245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Rollout successful solutions to key zones.</a:t>
            </a:r>
            <a:endParaRPr lang="en-US" sz="900" dirty="0"/>
          </a:p>
        </p:txBody>
      </p:sp>
      <p:sp>
        <p:nvSpPr>
          <p:cNvPr id="33" name="Shape 28"/>
          <p:cNvSpPr/>
          <p:nvPr/>
        </p:nvSpPr>
        <p:spPr>
          <a:xfrm>
            <a:off x="7428667" y="6678216"/>
            <a:ext cx="343257" cy="15240"/>
          </a:xfrm>
          <a:prstGeom prst="roundRect">
            <a:avLst>
              <a:gd name="adj" fmla="val 112645"/>
            </a:avLst>
          </a:prstGeom>
          <a:solidFill>
            <a:srgbClr val="65696B"/>
          </a:solidFill>
          <a:ln/>
        </p:spPr>
      </p:sp>
      <p:sp>
        <p:nvSpPr>
          <p:cNvPr id="34" name="Shape 29"/>
          <p:cNvSpPr/>
          <p:nvPr/>
        </p:nvSpPr>
        <p:spPr>
          <a:xfrm>
            <a:off x="7186493" y="6557129"/>
            <a:ext cx="257413" cy="257413"/>
          </a:xfrm>
          <a:prstGeom prst="roundRect">
            <a:avLst>
              <a:gd name="adj" fmla="val 6669"/>
            </a:avLst>
          </a:prstGeom>
          <a:solidFill>
            <a:srgbClr val="4C5052"/>
          </a:solidFill>
          <a:ln/>
        </p:spPr>
      </p:sp>
      <p:sp>
        <p:nvSpPr>
          <p:cNvPr id="35" name="Text 30"/>
          <p:cNvSpPr/>
          <p:nvPr/>
        </p:nvSpPr>
        <p:spPr>
          <a:xfrm>
            <a:off x="7229415" y="6578560"/>
            <a:ext cx="171569" cy="214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3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1350" dirty="0"/>
          </a:p>
        </p:txBody>
      </p:sp>
      <p:sp>
        <p:nvSpPr>
          <p:cNvPr id="36" name="Text 31"/>
          <p:cNvSpPr/>
          <p:nvPr/>
        </p:nvSpPr>
        <p:spPr>
          <a:xfrm>
            <a:off x="7887414" y="6596420"/>
            <a:ext cx="1430536" cy="178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Monitoring</a:t>
            </a:r>
            <a:endParaRPr lang="en-US" sz="1100" dirty="0"/>
          </a:p>
        </p:txBody>
      </p:sp>
      <p:sp>
        <p:nvSpPr>
          <p:cNvPr id="37" name="Text 32"/>
          <p:cNvSpPr/>
          <p:nvPr/>
        </p:nvSpPr>
        <p:spPr>
          <a:xfrm>
            <a:off x="7887414" y="6843832"/>
            <a:ext cx="6342459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measure results and optimize performance.</a:t>
            </a:r>
            <a:endParaRPr lang="en-US" sz="900" dirty="0"/>
          </a:p>
        </p:txBody>
      </p:sp>
      <p:sp>
        <p:nvSpPr>
          <p:cNvPr id="38" name="Text 33"/>
          <p:cNvSpPr/>
          <p:nvPr/>
        </p:nvSpPr>
        <p:spPr>
          <a:xfrm>
            <a:off x="400526" y="7640717"/>
            <a:ext cx="13829348" cy="182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00" b="1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Call to Action:</a:t>
            </a:r>
            <a:r>
              <a:rPr lang="en-US" sz="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Riverland City Council can accelerate smart city development by starting with small pilot projects in high-impact areas, providing low-risk testing before full deployment.</a:t>
            </a:r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400</Words>
  <Application>Microsoft Office PowerPoint</Application>
  <PresentationFormat>Custom</PresentationFormat>
  <Paragraphs>56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DM Sans Medium</vt:lpstr>
      <vt:lpstr>Inter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HP</dc:creator>
  <cp:lastModifiedBy>HP</cp:lastModifiedBy>
  <cp:revision>2</cp:revision>
  <dcterms:created xsi:type="dcterms:W3CDTF">2025-12-04T13:51:48Z</dcterms:created>
  <dcterms:modified xsi:type="dcterms:W3CDTF">2025-12-04T13:56:39Z</dcterms:modified>
</cp:coreProperties>
</file>